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60" r:id="rId6"/>
    <p:sldId id="270" r:id="rId7"/>
    <p:sldId id="261" r:id="rId8"/>
    <p:sldId id="268" r:id="rId9"/>
    <p:sldId id="265" r:id="rId10"/>
    <p:sldId id="267" r:id="rId11"/>
    <p:sldId id="266" r:id="rId12"/>
    <p:sldId id="272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10" d="100"/>
          <a:sy n="110" d="100"/>
        </p:scale>
        <p:origin x="63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E22C5-B713-0DB4-F1E9-36DFB8C77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0B42DB-4F32-D566-4BE5-9F95950BC4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2C56B-A0B5-915B-5CED-4BC20757B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87F88-BCA8-491F-A1D0-07242589055B}" type="datetimeFigureOut">
              <a:rPr lang="en-AU" smtClean="0"/>
              <a:t>26/10/2025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8ECA5-B52D-21BC-AC8E-CE627CA3E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CE8342-13EB-D329-253A-D31A95E82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5941-2A46-474E-883F-083CF4F2907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93881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A0EA-7624-4BA8-A28F-18F2E8083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639DB-84F1-BD08-4DF5-CA42F4C62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44C61-D95B-997C-4219-8ECD3104B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87F88-BCA8-491F-A1D0-07242589055B}" type="datetimeFigureOut">
              <a:rPr lang="en-AU" smtClean="0"/>
              <a:t>26/10/2025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408FD-5D5F-4BC9-3F30-661FE8FC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D5A10-A879-9E2C-F4A8-85C664BAB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5941-2A46-474E-883F-083CF4F2907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78354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779ABF-AEC7-2229-208E-0FD6740F89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88B5D2-DF55-68BE-B60D-06A67306B3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FF31D-F400-AA4D-8A8C-BFC0E07A2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87F88-BCA8-491F-A1D0-07242589055B}" type="datetimeFigureOut">
              <a:rPr lang="en-AU" smtClean="0"/>
              <a:t>26/10/2025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D0273-4838-BBFA-0880-287913AE2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8EA20-3569-21B0-5068-5181F38EC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5941-2A46-474E-883F-083CF4F2907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944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0C2FA-7759-F978-53C9-5731B4980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43B06-B4C8-1889-0091-3CDEC8CF8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B11DD-BD43-7691-105E-6FF26B573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87F88-BCA8-491F-A1D0-07242589055B}" type="datetimeFigureOut">
              <a:rPr lang="en-AU" smtClean="0"/>
              <a:t>26/10/2025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65115-AC5C-2551-0371-8282F6E15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EF70C-12B4-C1F5-97CA-801AA57FA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5941-2A46-474E-883F-083CF4F2907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5667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B3F92-0645-EB78-545A-0051EEEBD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75576-3F48-2410-511E-55CB0CCEB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6BD02-6B15-4596-84EA-F13DE851C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87F88-BCA8-491F-A1D0-07242589055B}" type="datetimeFigureOut">
              <a:rPr lang="en-AU" smtClean="0"/>
              <a:t>26/10/2025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4CCEF-38C7-280B-5F5F-BB55B3AF5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525DA-D40F-A0AF-B52B-FB013DDC4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5941-2A46-474E-883F-083CF4F2907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006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4F3AE-FE8D-AC0E-3671-3D17F038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64EFE-E231-2B76-CFE1-12A27396C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5ABBAA-AC4F-9E28-0AF4-5F788B795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119D7A-B6E2-4C2C-6452-6F30AB83F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87F88-BCA8-491F-A1D0-07242589055B}" type="datetimeFigureOut">
              <a:rPr lang="en-AU" smtClean="0"/>
              <a:t>26/10/2025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81350B-87E7-E218-F104-7DDCB4C7F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292B4-DBCE-72D7-AAC3-F50ED4DFC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5941-2A46-474E-883F-083CF4F2907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75208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77AA8-DD00-A394-8CEA-5A7E598EF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876C5-0805-C2D3-C267-4652D20FA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1DAE68-8D40-E527-F43B-B8726824F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19CE97-63CA-0ABB-C5FE-FD5555D873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BC21FA-4C18-AC34-9F5E-03FFFA4B2C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8EC30C-E2AD-B358-6E8A-BD40A31D5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87F88-BCA8-491F-A1D0-07242589055B}" type="datetimeFigureOut">
              <a:rPr lang="en-AU" smtClean="0"/>
              <a:t>26/10/2025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BBBD4F-809A-4352-8C72-9F4B63DA6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62736C-1090-40B4-BC9E-D74D8B956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5941-2A46-474E-883F-083CF4F2907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669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6143E-0CA6-2006-A458-A47365CA1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4858CC-3B4C-CB46-9379-5D2BC7D17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87F88-BCA8-491F-A1D0-07242589055B}" type="datetimeFigureOut">
              <a:rPr lang="en-AU" smtClean="0"/>
              <a:t>26/10/2025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E1ADCF-DAC0-EBE8-6FF9-018BB80CB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0CA601-A0EC-496D-2F0F-4B8C19855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5941-2A46-474E-883F-083CF4F2907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3704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BA5F6-4CD6-DE9A-CEC3-4DE7EFA62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87F88-BCA8-491F-A1D0-07242589055B}" type="datetimeFigureOut">
              <a:rPr lang="en-AU" smtClean="0"/>
              <a:t>26/10/2025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9E8C68-FD26-1491-3E08-FCB6E49F5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B43EE-E5ED-B3C1-DAD0-40D66E7AD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5941-2A46-474E-883F-083CF4F2907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5797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49CD3-A017-58AC-48F6-AC7805A17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9A11-DBA9-01FE-884F-384A9EC39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59525F-1A56-1DB0-9793-A3848A723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C71D37-6FC3-84A0-3F01-AE43F6A5A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87F88-BCA8-491F-A1D0-07242589055B}" type="datetimeFigureOut">
              <a:rPr lang="en-AU" smtClean="0"/>
              <a:t>26/10/2025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67DC83-594E-6417-3D01-81B78750A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6800A6-AE84-8D89-D975-8145C16BF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5941-2A46-474E-883F-083CF4F2907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0133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34A5-76FC-CA44-9458-1A722B82D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C2DC14-D68A-7A59-AD51-F416ADDF8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650833-6F9C-C55F-903D-5EB087D7C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03416B-4AE6-5EBB-2A91-AFD5041B9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87F88-BCA8-491F-A1D0-07242589055B}" type="datetimeFigureOut">
              <a:rPr lang="en-AU" smtClean="0"/>
              <a:t>26/10/2025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458B86-B073-CB1C-153B-9A6170B2E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2A7C0-C3CF-8FB3-FA4B-105F162ED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05941-2A46-474E-883F-083CF4F2907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6106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AC2C87-B47D-8137-5665-19721D95B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DBF255-FE0B-33C2-F573-C3620A7ED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89408-A922-4D09-ECF0-C7E20E0DC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787F88-BCA8-491F-A1D0-07242589055B}" type="datetimeFigureOut">
              <a:rPr lang="en-AU" smtClean="0"/>
              <a:t>26/10/2025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DCDA43-81DC-5A7C-F0C9-FA7140331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B585C-FEBA-C418-DC8C-7BC7D1FFA1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705941-2A46-474E-883F-083CF4F2907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812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18CC1-E0FF-71FB-7C08-14A34ADBBE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Otorowiri Model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69DA5-82ED-B51F-6356-FB1B50B1B1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59907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A3193-6B90-C8A7-4682-A8F4FD8D6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67593-3686-72C2-1ACB-2BC00EBB7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Vegetation change over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2D1A1B-B77A-C9FE-EF7F-84A17B051A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971"/>
          <a:stretch/>
        </p:blipFill>
        <p:spPr>
          <a:xfrm>
            <a:off x="7743824" y="1301861"/>
            <a:ext cx="3390899" cy="5360964"/>
          </a:xfrm>
          <a:prstGeom prst="rect">
            <a:avLst/>
          </a:prstGeom>
        </p:spPr>
      </p:pic>
      <p:pic>
        <p:nvPicPr>
          <p:cNvPr id="9" name="Picture 8" descr="A map of a land with green squares&#10;&#10;AI-generated content may be incorrect.">
            <a:extLst>
              <a:ext uri="{FF2B5EF4-FFF2-40B4-BE49-F238E27FC236}">
                <a16:creationId xmlns:a16="http://schemas.microsoft.com/office/drawing/2014/main" id="{C8CA1161-5EDB-95EF-41F3-A704821D0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3" b="92417" l="27917" r="67542">
                        <a14:foregroundMark x1="38458" y1="1667" x2="49458" y2="4542"/>
                        <a14:foregroundMark x1="49458" y1="4542" x2="58792" y2="4458"/>
                        <a14:foregroundMark x1="58792" y1="4458" x2="42667" y2="1333"/>
                        <a14:foregroundMark x1="42667" y1="1333" x2="38125" y2="1833"/>
                        <a14:foregroundMark x1="36625" y1="71375" x2="38500" y2="48417"/>
                        <a14:foregroundMark x1="38500" y1="48417" x2="42208" y2="37417"/>
                        <a14:foregroundMark x1="42208" y1="37417" x2="30083" y2="16833"/>
                        <a14:foregroundMark x1="30083" y1="16833" x2="38458" y2="9375"/>
                        <a14:foregroundMark x1="38458" y1="9375" x2="45292" y2="20458"/>
                        <a14:foregroundMark x1="45292" y1="20458" x2="60667" y2="68458"/>
                        <a14:foregroundMark x1="60667" y1="68458" x2="68375" y2="75167"/>
                        <a14:foregroundMark x1="68375" y1="75167" x2="65583" y2="83958"/>
                        <a14:foregroundMark x1="65583" y1="83958" x2="46625" y2="92417"/>
                        <a14:foregroundMark x1="46625" y1="92417" x2="40292" y2="84958"/>
                        <a14:foregroundMark x1="40292" y1="84958" x2="36125" y2="70208"/>
                        <a14:foregroundMark x1="58667" y1="833" x2="54167" y2="4167"/>
                        <a14:foregroundMark x1="38292" y1="1000" x2="61292" y2="5000"/>
                        <a14:foregroundMark x1="61292" y1="5000" x2="41708" y2="1167"/>
                        <a14:foregroundMark x1="41708" y1="1167" x2="38125" y2="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35" t="-243" r="27422" b="3961"/>
          <a:stretch/>
        </p:blipFill>
        <p:spPr>
          <a:xfrm>
            <a:off x="2776104" y="1474130"/>
            <a:ext cx="2581275" cy="5016426"/>
          </a:xfrm>
          <a:prstGeom prst="rect">
            <a:avLst/>
          </a:prstGeom>
        </p:spPr>
      </p:pic>
      <p:pic>
        <p:nvPicPr>
          <p:cNvPr id="11" name="Picture 10" descr="A map of a land with green squares&#10;&#10;AI-generated content may be incorrect.">
            <a:extLst>
              <a:ext uri="{FF2B5EF4-FFF2-40B4-BE49-F238E27FC236}">
                <a16:creationId xmlns:a16="http://schemas.microsoft.com/office/drawing/2014/main" id="{25436FDB-1D2A-DF39-9673-22AACF8A28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250" b="93042" l="30750" r="68750">
                        <a14:foregroundMark x1="31583" y1="13542" x2="31583" y2="13542"/>
                        <a14:foregroundMark x1="30750" y1="13708" x2="41917" y2="15333"/>
                        <a14:foregroundMark x1="41917" y1="15333" x2="47000" y2="32292"/>
                        <a14:foregroundMark x1="40208" y1="83958" x2="41750" y2="93042"/>
                        <a14:foregroundMark x1="41750" y1="93042" x2="61875" y2="84750"/>
                        <a14:foregroundMark x1="61875" y1="84750" x2="68000" y2="77333"/>
                        <a14:foregroundMark x1="68000" y1="77333" x2="67292" y2="76500"/>
                        <a14:foregroundMark x1="38375" y1="2917" x2="61458" y2="2583"/>
                        <a14:foregroundMark x1="37708" y1="2750" x2="54333" y2="3708"/>
                        <a14:foregroundMark x1="54333" y1="3708" x2="44833" y2="2250"/>
                        <a14:foregroundMark x1="44833" y1="2250" x2="42208" y2="3583"/>
                        <a14:foregroundMark x1="36708" y1="52583" x2="36542" y2="565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389" r="26527" b="4306"/>
          <a:stretch/>
        </p:blipFill>
        <p:spPr>
          <a:xfrm>
            <a:off x="4814484" y="1476448"/>
            <a:ext cx="2468169" cy="5016426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6CAA16C2-1C2D-BCA8-96E7-7526F9F0C091}"/>
              </a:ext>
            </a:extLst>
          </p:cNvPr>
          <p:cNvSpPr/>
          <p:nvPr/>
        </p:nvSpPr>
        <p:spPr>
          <a:xfrm>
            <a:off x="6437593" y="3337909"/>
            <a:ext cx="1541417" cy="6444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A8C2DC-3355-2AAF-2046-57BC2B1CFBC6}"/>
              </a:ext>
            </a:extLst>
          </p:cNvPr>
          <p:cNvSpPr/>
          <p:nvPr/>
        </p:nvSpPr>
        <p:spPr>
          <a:xfrm>
            <a:off x="218495" y="1594018"/>
            <a:ext cx="1985554" cy="14256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1950 (pre-clearing)</a:t>
            </a:r>
          </a:p>
          <a:p>
            <a:pPr algn="ctr"/>
            <a:endParaRPr lang="en-AU" dirty="0">
              <a:solidFill>
                <a:schemeClr val="tx1"/>
              </a:solidFill>
            </a:endParaRPr>
          </a:p>
          <a:p>
            <a:pPr algn="ctr"/>
            <a:r>
              <a:rPr lang="en-AU" dirty="0">
                <a:solidFill>
                  <a:schemeClr val="tx1"/>
                </a:solidFill>
              </a:rPr>
              <a:t>95% native vegetation 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12AFADE-DDA0-62E0-4F75-6D37DA5BC238}"/>
              </a:ext>
            </a:extLst>
          </p:cNvPr>
          <p:cNvSpPr/>
          <p:nvPr/>
        </p:nvSpPr>
        <p:spPr>
          <a:xfrm rot="5400000">
            <a:off x="628885" y="3327766"/>
            <a:ext cx="1164773" cy="6444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1389CB-F86B-0CCC-482F-DD5AA93615CF}"/>
              </a:ext>
            </a:extLst>
          </p:cNvPr>
          <p:cNvSpPr/>
          <p:nvPr/>
        </p:nvSpPr>
        <p:spPr>
          <a:xfrm>
            <a:off x="218495" y="4341572"/>
            <a:ext cx="1985554" cy="14256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Random clearing throughout 1950s and 1960s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F12EDB5-1A8D-B1F6-2803-0970BC73BACB}"/>
              </a:ext>
            </a:extLst>
          </p:cNvPr>
          <p:cNvSpPr/>
          <p:nvPr/>
        </p:nvSpPr>
        <p:spPr>
          <a:xfrm>
            <a:off x="2288318" y="4732194"/>
            <a:ext cx="1012231" cy="6444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B94F91-E915-C6C6-B600-DDC7F285AA0F}"/>
              </a:ext>
            </a:extLst>
          </p:cNvPr>
          <p:cNvSpPr/>
          <p:nvPr/>
        </p:nvSpPr>
        <p:spPr>
          <a:xfrm>
            <a:off x="9814560" y="2151366"/>
            <a:ext cx="2158945" cy="14256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Control on</a:t>
            </a:r>
          </a:p>
          <a:p>
            <a:pPr algn="ctr"/>
            <a:r>
              <a:rPr lang="en-AU" dirty="0">
                <a:solidFill>
                  <a:schemeClr val="tx1"/>
                </a:solidFill>
              </a:rPr>
              <a:t>recharge and  evapotranspiration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00C7B1-4B4A-6132-E0FF-1A29EF8592F2}"/>
              </a:ext>
            </a:extLst>
          </p:cNvPr>
          <p:cNvSpPr txBox="1"/>
          <p:nvPr/>
        </p:nvSpPr>
        <p:spPr>
          <a:xfrm>
            <a:off x="6097329" y="2011111"/>
            <a:ext cx="1330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Data available from 1972 - 2024</a:t>
            </a:r>
          </a:p>
        </p:txBody>
      </p:sp>
    </p:spTree>
    <p:extLst>
      <p:ext uri="{BB962C8B-B14F-4D97-AF65-F5344CB8AC3E}">
        <p14:creationId xmlns:p14="http://schemas.microsoft.com/office/powerpoint/2010/main" val="1869541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C41BA-9731-F5AA-3B31-2081ED5BD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8004D-DFDE-0A0A-8970-E889011F4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Recharge controlled by rainfall, veg and slope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730048-8457-C0CD-3D27-DE188D4E7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498548"/>
            <a:ext cx="3260443" cy="5159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996C69-F3B3-7AF9-7988-0DF5D376B9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956"/>
          <a:stretch/>
        </p:blipFill>
        <p:spPr>
          <a:xfrm>
            <a:off x="7271657" y="1408522"/>
            <a:ext cx="3075646" cy="53407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0A815D-5FF9-57D7-2F2A-2C4EBD28C1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4646"/>
          <a:stretch/>
        </p:blipFill>
        <p:spPr>
          <a:xfrm>
            <a:off x="10223863" y="1741918"/>
            <a:ext cx="1282337" cy="4219575"/>
          </a:xfrm>
          <a:prstGeom prst="rect">
            <a:avLst/>
          </a:prstGeom>
        </p:spPr>
      </p:pic>
      <p:pic>
        <p:nvPicPr>
          <p:cNvPr id="17" name="Picture 16" descr="A map of a land with green squares&#10;&#10;AI-generated content may be incorrect.">
            <a:extLst>
              <a:ext uri="{FF2B5EF4-FFF2-40B4-BE49-F238E27FC236}">
                <a16:creationId xmlns:a16="http://schemas.microsoft.com/office/drawing/2014/main" id="{BF2DBAA0-9B1E-D23F-3E88-10AE51E7B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3" b="92417" l="27917" r="67542">
                        <a14:foregroundMark x1="38458" y1="1667" x2="49458" y2="4542"/>
                        <a14:foregroundMark x1="49458" y1="4542" x2="58792" y2="4458"/>
                        <a14:foregroundMark x1="58792" y1="4458" x2="42667" y2="1333"/>
                        <a14:foregroundMark x1="42667" y1="1333" x2="38125" y2="1833"/>
                        <a14:foregroundMark x1="36625" y1="71375" x2="38500" y2="48417"/>
                        <a14:foregroundMark x1="38500" y1="48417" x2="42208" y2="37417"/>
                        <a14:foregroundMark x1="42208" y1="37417" x2="30083" y2="16833"/>
                        <a14:foregroundMark x1="30083" y1="16833" x2="38458" y2="9375"/>
                        <a14:foregroundMark x1="38458" y1="9375" x2="45292" y2="20458"/>
                        <a14:foregroundMark x1="45292" y1="20458" x2="60667" y2="68458"/>
                        <a14:foregroundMark x1="60667" y1="68458" x2="68375" y2="75167"/>
                        <a14:foregroundMark x1="68375" y1="75167" x2="65583" y2="83958"/>
                        <a14:foregroundMark x1="65583" y1="83958" x2="46625" y2="92417"/>
                        <a14:foregroundMark x1="46625" y1="92417" x2="40292" y2="84958"/>
                        <a14:foregroundMark x1="40292" y1="84958" x2="36125" y2="70208"/>
                        <a14:foregroundMark x1="58667" y1="833" x2="54167" y2="4167"/>
                        <a14:foregroundMark x1="38292" y1="1000" x2="61292" y2="5000"/>
                        <a14:foregroundMark x1="61292" y1="5000" x2="41708" y2="1167"/>
                        <a14:foregroundMark x1="41708" y1="1167" x2="38125" y2="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35" t="-243" r="27422" b="3961"/>
          <a:stretch/>
        </p:blipFill>
        <p:spPr>
          <a:xfrm>
            <a:off x="4023360" y="1318169"/>
            <a:ext cx="2693804" cy="523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72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40547-10A6-4B19-DAFD-E7048337C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28408-EC8E-0248-74F1-7F4E94AE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Ongoing work for transient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ADA0B-4CE3-05C2-76F1-4B10842AB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Missing piece of the puzzle </a:t>
            </a:r>
            <a:r>
              <a:rPr lang="en-AU" dirty="0">
                <a:sym typeface="Wingdings" panose="05000000000000000000" pitchFamily="2" charset="2"/>
              </a:rPr>
              <a:t> longest term pumping possible (using historic groundwater allocation data as approximation)</a:t>
            </a:r>
          </a:p>
          <a:p>
            <a:pPr marL="0" indent="0">
              <a:buNone/>
            </a:pPr>
            <a:endParaRPr lang="en-AU" dirty="0">
              <a:sym typeface="Wingdings" panose="05000000000000000000" pitchFamily="2" charset="2"/>
            </a:endParaRPr>
          </a:p>
          <a:p>
            <a:r>
              <a:rPr lang="en-AU" dirty="0">
                <a:sym typeface="Wingdings" panose="05000000000000000000" pitchFamily="2" charset="2"/>
              </a:rPr>
              <a:t>History matching the well information over time</a:t>
            </a:r>
          </a:p>
          <a:p>
            <a:pPr marL="0" indent="0">
              <a:buNone/>
            </a:pPr>
            <a:endParaRPr lang="en-AU" dirty="0">
              <a:sym typeface="Wingdings" panose="05000000000000000000" pitchFamily="2" charset="2"/>
            </a:endParaRPr>
          </a:p>
          <a:p>
            <a:r>
              <a:rPr lang="en-AU" dirty="0">
                <a:sym typeface="Wingdings" panose="05000000000000000000" pitchFamily="2" charset="2"/>
              </a:rPr>
              <a:t>PEST  uncertainty around many of the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1734025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251CA-5607-D9FB-B9F8-397ABE04D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6547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F3F15-44C2-54CE-02C5-C6CB8B5D0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9BAF2-7F29-3ACD-0182-F7A81C9DF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192" y="1670421"/>
            <a:ext cx="6169351" cy="4351338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How can we best understand the occurrence of springs around the Otorowiri outcrop?</a:t>
            </a:r>
          </a:p>
          <a:p>
            <a:pPr marL="0" indent="0">
              <a:buNone/>
            </a:pPr>
            <a:endParaRPr lang="en-AU" dirty="0"/>
          </a:p>
          <a:p>
            <a:pPr lvl="1"/>
            <a:r>
              <a:rPr lang="en-AU" sz="2800" dirty="0"/>
              <a:t>Are they simply a </a:t>
            </a:r>
            <a:r>
              <a:rPr lang="en-AU" sz="2800" b="1" dirty="0">
                <a:solidFill>
                  <a:schemeClr val="accent4"/>
                </a:solidFill>
              </a:rPr>
              <a:t>topography-controlled feature</a:t>
            </a:r>
            <a:r>
              <a:rPr lang="en-AU" sz="2800" dirty="0"/>
              <a:t>, and springs occur where the topography naturally cuts into the water table?</a:t>
            </a:r>
          </a:p>
          <a:p>
            <a:pPr marL="457200" lvl="1" indent="0">
              <a:buNone/>
            </a:pPr>
            <a:endParaRPr lang="en-AU" sz="2800" dirty="0"/>
          </a:p>
          <a:p>
            <a:pPr lvl="1"/>
            <a:r>
              <a:rPr lang="en-AU" sz="2800" dirty="0"/>
              <a:t>Or is there some kind of </a:t>
            </a:r>
            <a:r>
              <a:rPr lang="en-AU" sz="2800" b="1" dirty="0">
                <a:solidFill>
                  <a:schemeClr val="accent4"/>
                </a:solidFill>
              </a:rPr>
              <a:t>geological feature acting as a barrier</a:t>
            </a:r>
            <a:r>
              <a:rPr lang="en-AU" sz="2800" dirty="0"/>
              <a:t> to flow that promotes spring occurrence?</a:t>
            </a:r>
          </a:p>
        </p:txBody>
      </p:sp>
      <p:pic>
        <p:nvPicPr>
          <p:cNvPr id="4" name="Picture 3" descr="A map of a large body of water&#10;&#10;AI-generated content may be incorrect.">
            <a:extLst>
              <a:ext uri="{FF2B5EF4-FFF2-40B4-BE49-F238E27FC236}">
                <a16:creationId xmlns:a16="http://schemas.microsoft.com/office/drawing/2014/main" id="{446C55C3-10AD-C6E9-85B1-2DB0C711F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05" t="20817" r="21388"/>
          <a:stretch/>
        </p:blipFill>
        <p:spPr>
          <a:xfrm>
            <a:off x="7255183" y="740321"/>
            <a:ext cx="3761160" cy="534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18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87287-86A0-53C9-4185-F3000DDF8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D9E3E-E6DB-EDCE-CF05-3CD5A3676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AU" dirty="0"/>
              <a:t>Inconsistencies with unconfined conceptualisation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95AF9-BC7C-15A3-ED8C-C3508CFE0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2914" y="1794113"/>
            <a:ext cx="5596783" cy="4351338"/>
          </a:xfrm>
        </p:spPr>
        <p:txBody>
          <a:bodyPr/>
          <a:lstStyle/>
          <a:p>
            <a:r>
              <a:rPr lang="en-AU" dirty="0"/>
              <a:t>Conceptualised as an unconfined aquifer, however, in addition to the springs there are </a:t>
            </a:r>
            <a:r>
              <a:rPr lang="en-AU" b="1" dirty="0">
                <a:solidFill>
                  <a:schemeClr val="accent4"/>
                </a:solidFill>
              </a:rPr>
              <a:t>artesian heads in some bores</a:t>
            </a:r>
            <a:r>
              <a:rPr lang="en-AU" dirty="0"/>
              <a:t>, both at the boundary and in the Parmelia aquifer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62BC62-EB08-C23E-9DC0-4876513C1F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551" t="67500"/>
          <a:stretch/>
        </p:blipFill>
        <p:spPr>
          <a:xfrm>
            <a:off x="285749" y="1690688"/>
            <a:ext cx="2943225" cy="2595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60532D-E7E8-5B6C-7E36-C726AFA9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000" t="8056" r="25171" b="61111"/>
          <a:stretch/>
        </p:blipFill>
        <p:spPr>
          <a:xfrm>
            <a:off x="3134466" y="1719263"/>
            <a:ext cx="2778123" cy="23812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B2C69D-46E4-C850-3816-4F3E557AB5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691" t="7638" r="50000" b="61251"/>
          <a:stretch/>
        </p:blipFill>
        <p:spPr>
          <a:xfrm>
            <a:off x="285748" y="4100511"/>
            <a:ext cx="2778123" cy="2357196"/>
          </a:xfrm>
          <a:prstGeom prst="rect">
            <a:avLst/>
          </a:prstGeom>
        </p:spPr>
      </p:pic>
      <p:pic>
        <p:nvPicPr>
          <p:cNvPr id="11" name="Picture 10" descr="A diagram of a geological formation&#10;&#10;AI-generated content may be incorrect.">
            <a:extLst>
              <a:ext uri="{FF2B5EF4-FFF2-40B4-BE49-F238E27FC236}">
                <a16:creationId xmlns:a16="http://schemas.microsoft.com/office/drawing/2014/main" id="{3B2AC683-ACD6-39A3-87A3-E0F456459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69" y="4144550"/>
            <a:ext cx="5062031" cy="271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98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6747C-E9C3-5B86-632A-49777BE6B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0DB13-CFF6-EF5A-F9D1-CBDB7E368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 on multiple 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4201F2-F59B-7F32-77A2-BC01A2F85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Are there </a:t>
            </a:r>
            <a:r>
              <a:rPr lang="en-AU" b="1" dirty="0">
                <a:solidFill>
                  <a:schemeClr val="accent4"/>
                </a:solidFill>
              </a:rPr>
              <a:t>local-scale geological features </a:t>
            </a:r>
            <a:r>
              <a:rPr lang="en-AU" dirty="0"/>
              <a:t>that prompt the occurrence of springs close to the Otorowiri outcrop?</a:t>
            </a:r>
          </a:p>
        </p:txBody>
      </p:sp>
      <p:pic>
        <p:nvPicPr>
          <p:cNvPr id="5" name="Picture 4" descr="A diagram of a structure&#10;&#10;AI-generated content may be incorrect.">
            <a:extLst>
              <a:ext uri="{FF2B5EF4-FFF2-40B4-BE49-F238E27FC236}">
                <a16:creationId xmlns:a16="http://schemas.microsoft.com/office/drawing/2014/main" id="{9625DF04-BD42-97EE-6437-73A0F72F9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589" y="2634448"/>
            <a:ext cx="7630254" cy="397615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05525BA-1E2E-2E35-5C66-61A602225F7E}"/>
              </a:ext>
            </a:extLst>
          </p:cNvPr>
          <p:cNvSpPr/>
          <p:nvPr/>
        </p:nvSpPr>
        <p:spPr>
          <a:xfrm>
            <a:off x="4650377" y="3524795"/>
            <a:ext cx="1227909" cy="5334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104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E3134-A58F-9E45-1C5C-A2A354993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DAA0B-38F2-EAEA-D76E-276682BE1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 on multiple scales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7FC0B6-1311-357B-9890-CAD89E86B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3550" cy="4351338"/>
          </a:xfrm>
        </p:spPr>
        <p:txBody>
          <a:bodyPr>
            <a:normAutofit/>
          </a:bodyPr>
          <a:lstStyle/>
          <a:p>
            <a:r>
              <a:rPr lang="en-AU" dirty="0"/>
              <a:t>Are there </a:t>
            </a:r>
            <a:r>
              <a:rPr lang="en-AU" b="1" dirty="0">
                <a:solidFill>
                  <a:schemeClr val="accent4"/>
                </a:solidFill>
              </a:rPr>
              <a:t>regional-scale geological features</a:t>
            </a:r>
            <a:r>
              <a:rPr lang="en-AU" dirty="0"/>
              <a:t> that create some level of confinement, which then causes artesian heads within the aquifer, and perhaps also influences spring occurrence?</a:t>
            </a:r>
          </a:p>
          <a:p>
            <a:pPr lvl="1"/>
            <a:r>
              <a:rPr lang="en-AU" sz="2800" dirty="0"/>
              <a:t>If so, how do we characterise it with </a:t>
            </a:r>
            <a:r>
              <a:rPr lang="en-AU" sz="2800" b="1" dirty="0">
                <a:solidFill>
                  <a:schemeClr val="accent4"/>
                </a:solidFill>
              </a:rPr>
              <a:t>sparse boreholes information</a:t>
            </a:r>
            <a:r>
              <a:rPr lang="en-AU" sz="2800" dirty="0"/>
              <a:t>?</a:t>
            </a:r>
          </a:p>
        </p:txBody>
      </p:sp>
      <p:pic>
        <p:nvPicPr>
          <p:cNvPr id="5" name="Picture 4" descr="A map of a river&#10;&#10;AI-generated content may be incorrect.">
            <a:extLst>
              <a:ext uri="{FF2B5EF4-FFF2-40B4-BE49-F238E27FC236}">
                <a16:creationId xmlns:a16="http://schemas.microsoft.com/office/drawing/2014/main" id="{A7136C74-87FE-F7E6-C32A-AB0738D49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703" y="1296204"/>
            <a:ext cx="4986207" cy="556179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73298CE-4840-5409-89FA-C797ACE826B2}"/>
              </a:ext>
            </a:extLst>
          </p:cNvPr>
          <p:cNvSpPr/>
          <p:nvPr/>
        </p:nvSpPr>
        <p:spPr>
          <a:xfrm>
            <a:off x="7524571" y="2394002"/>
            <a:ext cx="1546789" cy="23262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BD7CC1F-1BA9-8BD2-D752-C4835979ED1C}"/>
              </a:ext>
            </a:extLst>
          </p:cNvPr>
          <p:cNvSpPr/>
          <p:nvPr/>
        </p:nvSpPr>
        <p:spPr>
          <a:xfrm>
            <a:off x="7913405" y="6101698"/>
            <a:ext cx="2315911" cy="232628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4139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36F53-6C80-1885-968C-FABB6F43A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34210-2FE6-DFA2-7E1E-1CA851E9A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Possible solution: </a:t>
            </a:r>
            <a:r>
              <a:rPr lang="en-AU" dirty="0" err="1"/>
              <a:t>Radiometrics</a:t>
            </a:r>
            <a:endParaRPr lang="en-AU" dirty="0"/>
          </a:p>
        </p:txBody>
      </p:sp>
      <p:pic>
        <p:nvPicPr>
          <p:cNvPr id="7" name="Picture 6" descr="A colorful map with lots of spots&#10;&#10;AI-generated content may be incorrect.">
            <a:extLst>
              <a:ext uri="{FF2B5EF4-FFF2-40B4-BE49-F238E27FC236}">
                <a16:creationId xmlns:a16="http://schemas.microsoft.com/office/drawing/2014/main" id="{8E19EE83-B207-A85F-0E99-61BAF6BFF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280" y="1450873"/>
            <a:ext cx="3350969" cy="4994387"/>
          </a:xfrm>
          <a:prstGeom prst="rect">
            <a:avLst/>
          </a:prstGeom>
        </p:spPr>
      </p:pic>
      <p:pic>
        <p:nvPicPr>
          <p:cNvPr id="9" name="Picture 8" descr="A close up of a map&#10;&#10;AI-generated content may be incorrect.">
            <a:extLst>
              <a:ext uri="{FF2B5EF4-FFF2-40B4-BE49-F238E27FC236}">
                <a16:creationId xmlns:a16="http://schemas.microsoft.com/office/drawing/2014/main" id="{6D5AC243-2CDB-B72E-A1AC-9FBAA2FBB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50" y="1503190"/>
            <a:ext cx="5810549" cy="48897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0171AC-E54C-87EF-4D2F-3D74B9FE553A}"/>
              </a:ext>
            </a:extLst>
          </p:cNvPr>
          <p:cNvSpPr/>
          <p:nvPr/>
        </p:nvSpPr>
        <p:spPr>
          <a:xfrm>
            <a:off x="1931350" y="4486542"/>
            <a:ext cx="786213" cy="435836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54CA6E-A0AA-AFCE-0BFF-3D76DF2BD3D1}"/>
              </a:ext>
            </a:extLst>
          </p:cNvPr>
          <p:cNvCxnSpPr/>
          <p:nvPr/>
        </p:nvCxnSpPr>
        <p:spPr>
          <a:xfrm flipV="1">
            <a:off x="1931350" y="1503190"/>
            <a:ext cx="3478700" cy="298335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B48E07E-9CA4-202F-F25A-603A46EFD1BA}"/>
              </a:ext>
            </a:extLst>
          </p:cNvPr>
          <p:cNvCxnSpPr/>
          <p:nvPr/>
        </p:nvCxnSpPr>
        <p:spPr>
          <a:xfrm>
            <a:off x="1931350" y="4922378"/>
            <a:ext cx="3478700" cy="1470563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C4F0163-C093-B4C6-70FA-9B2C7C54DDA4}"/>
              </a:ext>
            </a:extLst>
          </p:cNvPr>
          <p:cNvSpPr/>
          <p:nvPr/>
        </p:nvSpPr>
        <p:spPr>
          <a:xfrm>
            <a:off x="1889760" y="1872343"/>
            <a:ext cx="1280160" cy="4572000"/>
          </a:xfrm>
          <a:custGeom>
            <a:avLst/>
            <a:gdLst>
              <a:gd name="connsiteX0" fmla="*/ 879566 w 1280160"/>
              <a:gd name="connsiteY0" fmla="*/ 0 h 4572000"/>
              <a:gd name="connsiteX1" fmla="*/ 522514 w 1280160"/>
              <a:gd name="connsiteY1" fmla="*/ 0 h 4572000"/>
              <a:gd name="connsiteX2" fmla="*/ 139337 w 1280160"/>
              <a:gd name="connsiteY2" fmla="*/ 78377 h 4572000"/>
              <a:gd name="connsiteX3" fmla="*/ 0 w 1280160"/>
              <a:gd name="connsiteY3" fmla="*/ 252548 h 4572000"/>
              <a:gd name="connsiteX4" fmla="*/ 130629 w 1280160"/>
              <a:gd name="connsiteY4" fmla="*/ 705394 h 4572000"/>
              <a:gd name="connsiteX5" fmla="*/ 261257 w 1280160"/>
              <a:gd name="connsiteY5" fmla="*/ 975360 h 4572000"/>
              <a:gd name="connsiteX6" fmla="*/ 487680 w 1280160"/>
              <a:gd name="connsiteY6" fmla="*/ 1201783 h 4572000"/>
              <a:gd name="connsiteX7" fmla="*/ 809897 w 1280160"/>
              <a:gd name="connsiteY7" fmla="*/ 1436914 h 4572000"/>
              <a:gd name="connsiteX8" fmla="*/ 653143 w 1280160"/>
              <a:gd name="connsiteY8" fmla="*/ 1698171 h 4572000"/>
              <a:gd name="connsiteX9" fmla="*/ 522514 w 1280160"/>
              <a:gd name="connsiteY9" fmla="*/ 2020388 h 4572000"/>
              <a:gd name="connsiteX10" fmla="*/ 461554 w 1280160"/>
              <a:gd name="connsiteY10" fmla="*/ 2290354 h 4572000"/>
              <a:gd name="connsiteX11" fmla="*/ 365760 w 1280160"/>
              <a:gd name="connsiteY11" fmla="*/ 2760617 h 4572000"/>
              <a:gd name="connsiteX12" fmla="*/ 348343 w 1280160"/>
              <a:gd name="connsiteY12" fmla="*/ 3257006 h 4572000"/>
              <a:gd name="connsiteX13" fmla="*/ 522514 w 1280160"/>
              <a:gd name="connsiteY13" fmla="*/ 4049486 h 4572000"/>
              <a:gd name="connsiteX14" fmla="*/ 687977 w 1280160"/>
              <a:gd name="connsiteY14" fmla="*/ 4554583 h 4572000"/>
              <a:gd name="connsiteX15" fmla="*/ 1280160 w 1280160"/>
              <a:gd name="connsiteY15" fmla="*/ 4572000 h 4572000"/>
              <a:gd name="connsiteX16" fmla="*/ 775063 w 1280160"/>
              <a:gd name="connsiteY16" fmla="*/ 3666308 h 4572000"/>
              <a:gd name="connsiteX17" fmla="*/ 670560 w 1280160"/>
              <a:gd name="connsiteY17" fmla="*/ 3100251 h 4572000"/>
              <a:gd name="connsiteX18" fmla="*/ 714103 w 1280160"/>
              <a:gd name="connsiteY18" fmla="*/ 2090057 h 4572000"/>
              <a:gd name="connsiteX19" fmla="*/ 888274 w 1280160"/>
              <a:gd name="connsiteY19" fmla="*/ 1689463 h 4572000"/>
              <a:gd name="connsiteX20" fmla="*/ 940526 w 1280160"/>
              <a:gd name="connsiteY20" fmla="*/ 1384663 h 4572000"/>
              <a:gd name="connsiteX21" fmla="*/ 618309 w 1280160"/>
              <a:gd name="connsiteY21" fmla="*/ 1132114 h 4572000"/>
              <a:gd name="connsiteX22" fmla="*/ 418011 w 1280160"/>
              <a:gd name="connsiteY22" fmla="*/ 870857 h 4572000"/>
              <a:gd name="connsiteX23" fmla="*/ 261257 w 1280160"/>
              <a:gd name="connsiteY23" fmla="*/ 557348 h 4572000"/>
              <a:gd name="connsiteX24" fmla="*/ 174171 w 1280160"/>
              <a:gd name="connsiteY24" fmla="*/ 374468 h 4572000"/>
              <a:gd name="connsiteX25" fmla="*/ 165463 w 1280160"/>
              <a:gd name="connsiteY25" fmla="*/ 252548 h 4572000"/>
              <a:gd name="connsiteX26" fmla="*/ 374469 w 1280160"/>
              <a:gd name="connsiteY26" fmla="*/ 165463 h 4572000"/>
              <a:gd name="connsiteX27" fmla="*/ 635726 w 1280160"/>
              <a:gd name="connsiteY27" fmla="*/ 130628 h 4572000"/>
              <a:gd name="connsiteX28" fmla="*/ 896983 w 1280160"/>
              <a:gd name="connsiteY28" fmla="*/ 139337 h 4572000"/>
              <a:gd name="connsiteX29" fmla="*/ 966651 w 1280160"/>
              <a:gd name="connsiteY29" fmla="*/ 139337 h 4572000"/>
              <a:gd name="connsiteX30" fmla="*/ 879566 w 1280160"/>
              <a:gd name="connsiteY30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80160" h="4572000">
                <a:moveTo>
                  <a:pt x="879566" y="0"/>
                </a:moveTo>
                <a:lnTo>
                  <a:pt x="522514" y="0"/>
                </a:lnTo>
                <a:lnTo>
                  <a:pt x="139337" y="78377"/>
                </a:lnTo>
                <a:lnTo>
                  <a:pt x="0" y="252548"/>
                </a:lnTo>
                <a:lnTo>
                  <a:pt x="130629" y="705394"/>
                </a:lnTo>
                <a:lnTo>
                  <a:pt x="261257" y="975360"/>
                </a:lnTo>
                <a:lnTo>
                  <a:pt x="487680" y="1201783"/>
                </a:lnTo>
                <a:lnTo>
                  <a:pt x="809897" y="1436914"/>
                </a:lnTo>
                <a:lnTo>
                  <a:pt x="653143" y="1698171"/>
                </a:lnTo>
                <a:lnTo>
                  <a:pt x="522514" y="2020388"/>
                </a:lnTo>
                <a:lnTo>
                  <a:pt x="461554" y="2290354"/>
                </a:lnTo>
                <a:lnTo>
                  <a:pt x="365760" y="2760617"/>
                </a:lnTo>
                <a:lnTo>
                  <a:pt x="348343" y="3257006"/>
                </a:lnTo>
                <a:lnTo>
                  <a:pt x="522514" y="4049486"/>
                </a:lnTo>
                <a:lnTo>
                  <a:pt x="687977" y="4554583"/>
                </a:lnTo>
                <a:lnTo>
                  <a:pt x="1280160" y="4572000"/>
                </a:lnTo>
                <a:lnTo>
                  <a:pt x="775063" y="3666308"/>
                </a:lnTo>
                <a:lnTo>
                  <a:pt x="670560" y="3100251"/>
                </a:lnTo>
                <a:lnTo>
                  <a:pt x="714103" y="2090057"/>
                </a:lnTo>
                <a:lnTo>
                  <a:pt x="888274" y="1689463"/>
                </a:lnTo>
                <a:lnTo>
                  <a:pt x="940526" y="1384663"/>
                </a:lnTo>
                <a:lnTo>
                  <a:pt x="618309" y="1132114"/>
                </a:lnTo>
                <a:lnTo>
                  <a:pt x="418011" y="870857"/>
                </a:lnTo>
                <a:lnTo>
                  <a:pt x="261257" y="557348"/>
                </a:lnTo>
                <a:lnTo>
                  <a:pt x="174171" y="374468"/>
                </a:lnTo>
                <a:lnTo>
                  <a:pt x="165463" y="252548"/>
                </a:lnTo>
                <a:lnTo>
                  <a:pt x="374469" y="165463"/>
                </a:lnTo>
                <a:lnTo>
                  <a:pt x="635726" y="130628"/>
                </a:lnTo>
                <a:lnTo>
                  <a:pt x="896983" y="139337"/>
                </a:lnTo>
                <a:lnTo>
                  <a:pt x="966651" y="139337"/>
                </a:lnTo>
                <a:lnTo>
                  <a:pt x="879566" y="0"/>
                </a:lnTo>
                <a:close/>
              </a:path>
            </a:pathLst>
          </a:cu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8760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4D5C2-A188-653C-1AD4-ECE5642F5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341A-7A61-8496-C4F3-3098FDE7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Steady state 3D simulation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955F76-F329-A48E-B082-180598B9C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90" y="1304567"/>
            <a:ext cx="4084405" cy="4791433"/>
          </a:xfrm>
          <a:prstGeom prst="rect">
            <a:avLst/>
          </a:prstGeom>
        </p:spPr>
      </p:pic>
      <p:pic>
        <p:nvPicPr>
          <p:cNvPr id="10" name="Picture 9" descr="A map of a large body of water&#10;&#10;AI-generated content may be incorrect.">
            <a:extLst>
              <a:ext uri="{FF2B5EF4-FFF2-40B4-BE49-F238E27FC236}">
                <a16:creationId xmlns:a16="http://schemas.microsoft.com/office/drawing/2014/main" id="{5FE5AC30-A1ED-A8D2-FD12-4D8D3BA281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05" t="20817" r="21388"/>
          <a:stretch/>
        </p:blipFill>
        <p:spPr>
          <a:xfrm>
            <a:off x="7786406" y="1323795"/>
            <a:ext cx="2841948" cy="40406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C4F187-34CC-9CBB-2A31-FC56CD7C6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060" y="1355994"/>
            <a:ext cx="3136649" cy="470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53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4328F-D676-507A-2001-31263EA9D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DD6EE-7FA6-B008-5006-E48D0AC9B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Transient model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E695D-F500-BFD4-BB24-B15A6E32C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91057" cy="4351338"/>
          </a:xfrm>
        </p:spPr>
        <p:txBody>
          <a:bodyPr>
            <a:normAutofit/>
          </a:bodyPr>
          <a:lstStyle/>
          <a:p>
            <a:r>
              <a:rPr lang="en-AU" dirty="0"/>
              <a:t>If we can get decent history matching to better understand the occurrence of springs, we can then start forward modelling </a:t>
            </a:r>
            <a:r>
              <a:rPr lang="en-AU" b="1" dirty="0">
                <a:solidFill>
                  <a:schemeClr val="accent6"/>
                </a:solidFill>
              </a:rPr>
              <a:t>climate change scenarios</a:t>
            </a:r>
            <a:r>
              <a:rPr lang="en-AU" dirty="0"/>
              <a:t> with the </a:t>
            </a:r>
            <a:r>
              <a:rPr lang="en-AU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vegetation, recharge (rainfall), and pumping </a:t>
            </a:r>
          </a:p>
        </p:txBody>
      </p:sp>
    </p:spTree>
    <p:extLst>
      <p:ext uri="{BB962C8B-B14F-4D97-AF65-F5344CB8AC3E}">
        <p14:creationId xmlns:p14="http://schemas.microsoft.com/office/powerpoint/2010/main" val="1187146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B5E40-153A-70E7-BD84-A3CEE59D4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8CD0B-E384-0D92-97F0-B99D0B10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Preparations for transient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43258-CB7A-8BD9-10E6-288A9FF3E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07971" cy="4351338"/>
          </a:xfrm>
        </p:spPr>
        <p:txBody>
          <a:bodyPr>
            <a:normAutofit/>
          </a:bodyPr>
          <a:lstStyle/>
          <a:p>
            <a:r>
              <a:rPr lang="en-AU" dirty="0"/>
              <a:t>Aiming for 148 stress periods </a:t>
            </a:r>
            <a:r>
              <a:rPr lang="en-AU" dirty="0">
                <a:sym typeface="Wingdings" panose="05000000000000000000" pitchFamily="2" charset="2"/>
              </a:rPr>
              <a:t> ‘Wet’ and ‘Dry’ periods for each year from 1950-2024</a:t>
            </a:r>
          </a:p>
          <a:p>
            <a:endParaRPr lang="en-AU" dirty="0">
              <a:sym typeface="Wingdings" panose="05000000000000000000" pitchFamily="2" charset="2"/>
            </a:endParaRPr>
          </a:p>
          <a:p>
            <a:r>
              <a:rPr lang="en-AU" dirty="0">
                <a:sym typeface="Wingdings" panose="05000000000000000000" pitchFamily="2" charset="2"/>
              </a:rPr>
              <a:t>Allows for irregular timing of events and possible seasonal affects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C6EF6-15A5-873B-0457-131FA3442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732" y="1436912"/>
            <a:ext cx="6234211" cy="526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340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</TotalTime>
  <Words>312</Words>
  <Application>Microsoft Office PowerPoint</Application>
  <PresentationFormat>Widescreen</PresentationFormat>
  <Paragraphs>37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Wingdings</vt:lpstr>
      <vt:lpstr>Office Theme</vt:lpstr>
      <vt:lpstr>Otorowiri Model Update</vt:lpstr>
      <vt:lpstr>Objectives</vt:lpstr>
      <vt:lpstr>Inconsistencies with unconfined conceptualisation</vt:lpstr>
      <vt:lpstr>Question on multiple scales</vt:lpstr>
      <vt:lpstr>Question on multiple scales</vt:lpstr>
      <vt:lpstr>Possible solution: Radiometrics</vt:lpstr>
      <vt:lpstr>Steady state 3D simulation</vt:lpstr>
      <vt:lpstr>Transient model objectives</vt:lpstr>
      <vt:lpstr>Preparations for transient model</vt:lpstr>
      <vt:lpstr>Vegetation change over time</vt:lpstr>
      <vt:lpstr>Recharge controlled by rainfall, veg and slope</vt:lpstr>
      <vt:lpstr>Ongoing work for transient model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Malvina Chmielarski</dc:creator>
  <cp:lastModifiedBy>Malvina Chmielarski</cp:lastModifiedBy>
  <cp:revision>1</cp:revision>
  <dcterms:created xsi:type="dcterms:W3CDTF">2025-10-26T01:49:00Z</dcterms:created>
  <dcterms:modified xsi:type="dcterms:W3CDTF">2025-10-27T12:27:20Z</dcterms:modified>
</cp:coreProperties>
</file>